
<file path=[Content_Types].xml><?xml version="1.0" encoding="utf-8"?>
<Types xmlns="http://schemas.openxmlformats.org/package/2006/content-types">
  <Default Extension="jpeg" ContentType="image/jpeg"/>
  <Default Extension="m4a" ContentType="audio/mp4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kv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02-Dec-21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919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02-Dec-21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757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02-Dec-21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56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02-Dec-21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659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02-Dec-21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636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02-Dec-21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90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02-Dec-21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566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02-Dec-21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7810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02-Dec-21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331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02-Dec-21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714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02-Dec-21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383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02-Dec-21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404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43" r:id="rId7"/>
    <p:sldLayoutId id="2147483739" r:id="rId8"/>
    <p:sldLayoutId id="2147483740" r:id="rId9"/>
    <p:sldLayoutId id="2147483741" r:id="rId10"/>
    <p:sldLayoutId id="21474837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kv"/><Relationship Id="rId1" Type="http://schemas.microsoft.com/office/2007/relationships/media" Target="../media/media8.mkv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hyperlink" Target="https://cadmo.ethz.ch/education/lectures/HS18/SAADS/reports/17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D577EA-56E8-406D-A5A4-67165984CD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159" y="1377146"/>
            <a:ext cx="4076460" cy="3626217"/>
          </a:xfrm>
        </p:spPr>
        <p:txBody>
          <a:bodyPr anchor="b">
            <a:normAutofit/>
          </a:bodyPr>
          <a:lstStyle/>
          <a:p>
            <a:pPr algn="r"/>
            <a:r>
              <a:rPr lang="en-US" sz="5000">
                <a:solidFill>
                  <a:schemeClr val="bg1"/>
                </a:solidFill>
              </a:rPr>
              <a:t>CMP 340 Project: </a:t>
            </a:r>
            <a:br>
              <a:rPr lang="en-US" sz="5000">
                <a:solidFill>
                  <a:schemeClr val="bg1"/>
                </a:solidFill>
              </a:rPr>
            </a:br>
            <a:r>
              <a:rPr lang="en-US" sz="5000">
                <a:solidFill>
                  <a:schemeClr val="bg1"/>
                </a:solidFill>
              </a:rPr>
              <a:t>Searching Methods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FB6E68-101E-4C78-BEA1-0CE8086A0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159" y="5170453"/>
            <a:ext cx="4076458" cy="990197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</a:rPr>
              <a:t>By Rohan, Prem &amp; Hamad</a:t>
            </a:r>
          </a:p>
        </p:txBody>
      </p:sp>
      <p:pic>
        <p:nvPicPr>
          <p:cNvPr id="18" name="Picture 3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FB789F77-0733-437C-A406-406132E5D5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alphaModFix amt="51000"/>
          </a:blip>
          <a:srcRect r="1794"/>
          <a:stretch/>
        </p:blipFill>
        <p:spPr>
          <a:xfrm>
            <a:off x="5457027" y="10"/>
            <a:ext cx="6734973" cy="6857990"/>
          </a:xfrm>
          <a:prstGeom prst="rect">
            <a:avLst/>
          </a:prstGeom>
        </p:spPr>
      </p:pic>
      <p:sp>
        <p:nvSpPr>
          <p:cNvPr id="19" name="Graphic 17">
            <a:extLst>
              <a:ext uri="{FF2B5EF4-FFF2-40B4-BE49-F238E27FC236}">
                <a16:creationId xmlns:a16="http://schemas.microsoft.com/office/drawing/2014/main" id="{B71758F4-3F46-45DA-8AC5-4E508DA08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57736" y="815001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8550FED7-7C32-42BB-98DB-30272A633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16516" y="104429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1" name="Straight Connector 14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274341"/>
            <a:ext cx="11353800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372F3BB-8D4B-464F-84FF-1947E492D1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972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58"/>
    </mc:Choice>
    <mc:Fallback>
      <p:transition spd="slow" advTm="9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85B76-5B1D-4C52-9E62-91D7E81A9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Goals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37FEC-4793-487E-B45B-3BB2D7324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Analyze the Theoretical and Experimental efficiency of Binary Search and Interpolation Search</a:t>
            </a:r>
          </a:p>
          <a:p>
            <a:endParaRPr lang="en-US" dirty="0"/>
          </a:p>
          <a:p>
            <a:r>
              <a:rPr lang="en-US" dirty="0"/>
              <a:t>Compare Binary Search &amp; Interpolation Search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8E5522A-F652-4183-9AA2-7C2BD85603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213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01"/>
    </mc:Choice>
    <mc:Fallback>
      <p:transition spd="slow" advTm="11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4AB39-8A94-4998-ACF6-E1EF9D4F6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Theoretical Analysis – Binary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C4DF8-883D-40A8-9278-B3F9488A4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6731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Input: n integers in ascending order</a:t>
            </a:r>
          </a:p>
          <a:p>
            <a:r>
              <a:rPr lang="en-US" dirty="0"/>
              <a:t>Basic Operation: Comparison</a:t>
            </a:r>
          </a:p>
          <a:p>
            <a:endParaRPr lang="en-US" dirty="0"/>
          </a:p>
          <a:p>
            <a:r>
              <a:rPr lang="en-US" dirty="0"/>
              <a:t>Worst Case: </a:t>
            </a:r>
          </a:p>
          <a:p>
            <a:pPr lvl="1"/>
            <a:r>
              <a:rPr lang="en-US" dirty="0"/>
              <a:t>Recurrence: C(n) = C(⌊n/2⌋) + 1, C(1) = 1</a:t>
            </a:r>
          </a:p>
          <a:p>
            <a:pPr lvl="1"/>
            <a:r>
              <a:rPr lang="en-US" dirty="0"/>
              <a:t>Using Master Theorem: a=1, b=2, d=0. →</a:t>
            </a:r>
            <a:r>
              <a:rPr lang="el-GR" dirty="0"/>
              <a:t>Θ(</a:t>
            </a:r>
            <a:r>
              <a:rPr lang="en-US" dirty="0"/>
              <a:t>n^0  </a:t>
            </a:r>
            <a:r>
              <a:rPr lang="en-US" dirty="0" err="1"/>
              <a:t>log⁡n</a:t>
            </a:r>
            <a:r>
              <a:rPr lang="en-US" dirty="0"/>
              <a:t> )=</a:t>
            </a:r>
            <a:r>
              <a:rPr lang="el-GR" dirty="0"/>
              <a:t>Θ(</a:t>
            </a:r>
            <a:r>
              <a:rPr lang="en-US" dirty="0" err="1"/>
              <a:t>log⁡n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Precisely, </a:t>
            </a:r>
            <a:r>
              <a:rPr lang="el-GR" dirty="0"/>
              <a:t>Θ(⌈</a:t>
            </a:r>
            <a:r>
              <a:rPr lang="en-US" dirty="0"/>
              <a:t>log_2⁡(n+1)⌉)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Average Case:</a:t>
            </a:r>
          </a:p>
          <a:p>
            <a:pPr lvl="1"/>
            <a:r>
              <a:rPr lang="en-US" dirty="0"/>
              <a:t>Same as Worst Case = Θ(</a:t>
            </a:r>
            <a:r>
              <a:rPr lang="en-US" dirty="0" err="1"/>
              <a:t>log⁡n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/>
              <a:t>Best Case:</a:t>
            </a:r>
          </a:p>
          <a:p>
            <a:pPr lvl="1"/>
            <a:r>
              <a:rPr lang="en-US" dirty="0"/>
              <a:t>Find the element right in the middle. Θ(1)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187F93B-6EE4-47AC-9457-B542C334AB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515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65"/>
    </mc:Choice>
    <mc:Fallback>
      <p:transition spd="slow" advTm="38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4AB39-8A94-4998-ACF6-E1EF9D4F6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Theoretical Analysis – Interpolation Search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DC4DF8-883D-40A8-9278-B3F9488A4AB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13189"/>
                <a:ext cx="10515600" cy="5147830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Input: n integers in ascending order</a:t>
                </a:r>
              </a:p>
              <a:p>
                <a:r>
                  <a:rPr lang="en-US" dirty="0"/>
                  <a:t>Basic Operation: Comparison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Worst Case:</a:t>
                </a:r>
              </a:p>
              <a:p>
                <a:pPr lvl="1"/>
                <a:r>
                  <a:rPr lang="en-US" dirty="0"/>
                  <a:t> Θ(n) Occurs when the data is non-linearly increasing</a:t>
                </a:r>
              </a:p>
              <a:p>
                <a:endParaRPr lang="en-US" dirty="0"/>
              </a:p>
              <a:p>
                <a:r>
                  <a:rPr lang="en-US" dirty="0"/>
                  <a:t>Average Case:</a:t>
                </a:r>
              </a:p>
              <a:p>
                <a:pPr lvl="1"/>
                <a:r>
                  <a:rPr lang="en-US" dirty="0"/>
                  <a:t>Θ(log_2⁡(log_2⁡(n) ) ) proven as seen in [1]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Best Case:</a:t>
                </a:r>
              </a:p>
              <a:p>
                <a:pPr lvl="1"/>
                <a:r>
                  <a:rPr lang="en-US" dirty="0"/>
                  <a:t>Find any element in linearly spaced list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</a:t>
                </a:r>
                <a:r>
                  <a:rPr lang="el-GR" dirty="0"/>
                  <a:t>Θ(1)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4DC4DF8-883D-40A8-9278-B3F9488A4AB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13189"/>
                <a:ext cx="10515600" cy="5147830"/>
              </a:xfrm>
              <a:blipFill>
                <a:blip r:embed="rId4"/>
                <a:stretch>
                  <a:fillRect l="-1217" t="-29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BE17D6C-72FF-46B3-B3B4-99C0271605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095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12"/>
    </mc:Choice>
    <mc:Fallback>
      <p:transition spd="slow" advTm="40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989D2-B7A0-4F57-ADAB-5D268B375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Experimental Analysis – Binary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95270-915A-449A-A817-19EA62233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934"/>
            <a:ext cx="10515600" cy="5411066"/>
          </a:xfrm>
        </p:spPr>
        <p:txBody>
          <a:bodyPr/>
          <a:lstStyle/>
          <a:p>
            <a:r>
              <a:rPr lang="en-US" dirty="0"/>
              <a:t>Input -  linearly spaced every 10^5, lengths in order of 10^5 (n ranges from 10^5 to 10^8, increments of 10^5).</a:t>
            </a:r>
          </a:p>
          <a:p>
            <a:endParaRPr lang="en-US" dirty="0"/>
          </a:p>
          <a:p>
            <a:r>
              <a:rPr lang="en-US" dirty="0"/>
              <a:t>Best:				Average:				Worst: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C8C914-4F59-4D5C-AE4A-0FDDAF717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623" y="3913043"/>
            <a:ext cx="3634198" cy="2579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5E6F7BB-C00E-4E0B-9FA5-26D827E876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2398" y="3878984"/>
            <a:ext cx="363855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3FE9134B-4F43-4773-B903-98AF737B45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3780" y="3844925"/>
            <a:ext cx="363855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68C128-C3DD-4656-9B01-204A75F959CA}"/>
              </a:ext>
            </a:extLst>
          </p:cNvPr>
          <p:cNvSpPr txBox="1"/>
          <p:nvPr/>
        </p:nvSpPr>
        <p:spPr>
          <a:xfrm>
            <a:off x="932873" y="6526934"/>
            <a:ext cx="3953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 and results can be found at [2]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B62DF17-6F7D-466A-A6AE-E60A62442A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62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202"/>
    </mc:Choice>
    <mc:Fallback>
      <p:transition spd="slow" advTm="41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989D2-B7A0-4F57-ADAB-5D268B375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Experimental Analysis – Interpolation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95270-915A-449A-A817-19EA622331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934"/>
            <a:ext cx="10515600" cy="5411066"/>
          </a:xfrm>
        </p:spPr>
        <p:txBody>
          <a:bodyPr/>
          <a:lstStyle/>
          <a:p>
            <a:r>
              <a:rPr lang="en-US" dirty="0"/>
              <a:t>Input – n between 10^4 and 10^6 for Quadratically spaced elements.</a:t>
            </a:r>
          </a:p>
          <a:p>
            <a:endParaRPr lang="en-US" dirty="0"/>
          </a:p>
          <a:p>
            <a:r>
              <a:rPr lang="en-US" dirty="0"/>
              <a:t>Best:				Average:				Worst: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776DF5-CEDD-4D11-9B89-F00BC10DB4B3}"/>
              </a:ext>
            </a:extLst>
          </p:cNvPr>
          <p:cNvSpPr txBox="1"/>
          <p:nvPr/>
        </p:nvSpPr>
        <p:spPr>
          <a:xfrm>
            <a:off x="8499765" y="6203517"/>
            <a:ext cx="388619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last element was made exceptionally large (multiplying by 1000) for worst case</a:t>
            </a:r>
          </a:p>
          <a:p>
            <a:endParaRPr lang="en-US" sz="16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01FB191-0C61-4BBB-8E4E-1BA898F08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52" y="3831792"/>
            <a:ext cx="3333750" cy="237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EC3E617-746F-4C92-B8E9-396C41BF03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950" y="3693679"/>
            <a:ext cx="388620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C840F400-6A08-4AF5-8647-E8F3DC8F83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5874" y="3534786"/>
            <a:ext cx="358140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E6FB4CB-0DE6-44A0-B2C2-F93A75CC65B1}"/>
              </a:ext>
            </a:extLst>
          </p:cNvPr>
          <p:cNvSpPr txBox="1"/>
          <p:nvPr/>
        </p:nvSpPr>
        <p:spPr>
          <a:xfrm>
            <a:off x="932873" y="6526934"/>
            <a:ext cx="3953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 and results can be found at [2]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1EEC230A-5B60-4D72-B708-A70E6635CE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53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841"/>
    </mc:Choice>
    <mc:Fallback>
      <p:transition spd="slow" advTm="48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3D6DD-1A6D-407A-AAB7-309C01217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Binary Search vs. Interpolation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C5DD2-0343-4E0B-AD43-FC2DA4F0B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Best Case is same</a:t>
            </a:r>
          </a:p>
          <a:p>
            <a:r>
              <a:rPr lang="en-US" dirty="0"/>
              <a:t>Worst Cases:					Average Cases: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IS only use when each comparison is computationally expensive, or array is VERY large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C29169F-3EDB-4402-9F6B-15527AFBA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818" y="2902012"/>
            <a:ext cx="4029364" cy="2879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012A4FF-E119-4150-B0AE-08ECB710E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380" y="2902012"/>
            <a:ext cx="3879273" cy="286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13E4E93-B1DB-4200-8397-FDBB9EAE12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49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52"/>
    </mc:Choice>
    <mc:Fallback>
      <p:transition spd="slow" advTm="38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68978-8DE9-4299-AFCC-5CD2D4A07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133"/>
            <a:ext cx="10515600" cy="1325563"/>
          </a:xfrm>
        </p:spPr>
        <p:txBody>
          <a:bodyPr/>
          <a:lstStyle/>
          <a:p>
            <a:r>
              <a:rPr lang="en-US" u="sng" dirty="0"/>
              <a:t>Our Animation</a:t>
            </a:r>
          </a:p>
        </p:txBody>
      </p:sp>
      <p:pic>
        <p:nvPicPr>
          <p:cNvPr id="6" name="Animation">
            <a:hlinkClick r:id="" action="ppaction://media"/>
            <a:extLst>
              <a:ext uri="{FF2B5EF4-FFF2-40B4-BE49-F238E27FC236}">
                <a16:creationId xmlns:a16="http://schemas.microsoft.com/office/drawing/2014/main" id="{8917F8A1-CA93-48CD-A0BE-0FB713054F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6654" y="1142863"/>
            <a:ext cx="8682181" cy="5425869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6F8DB8-4147-44A2-BCFC-2E25B5AF87DC}"/>
              </a:ext>
            </a:extLst>
          </p:cNvPr>
          <p:cNvSpPr txBox="1"/>
          <p:nvPr/>
        </p:nvSpPr>
        <p:spPr>
          <a:xfrm>
            <a:off x="932873" y="6526934"/>
            <a:ext cx="3953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Code and results can be found at [2]</a:t>
            </a:r>
          </a:p>
        </p:txBody>
      </p:sp>
    </p:spTree>
    <p:extLst>
      <p:ext uri="{BB962C8B-B14F-4D97-AF65-F5344CB8AC3E}">
        <p14:creationId xmlns:p14="http://schemas.microsoft.com/office/powerpoint/2010/main" val="3813670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059"/>
    </mc:Choice>
    <mc:Fallback>
      <p:transition spd="slow" advTm="93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504" objId="6"/>
        <p14:triggerEvt type="onClick" time="504" objId="6"/>
        <p14:stopEvt time="91394" objId="6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378F0-84D6-4661-940C-5D537BBB2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0825B-53F8-49CC-B648-992174A61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[1] S. Yuan, “Understanding the complexity of interpolation search.”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hlinkClick r:id="rId4"/>
              </a:rPr>
              <a:t>https://cadmo.ethz.ch/education/lectures/HS18/SAADS/reports/17.pdf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</a:rPr>
              <a:t>[2] Github.com/ro1406. “CMP340Project”. https://github.com/ro1406/CMP340Project 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F2F8A3A-466E-437F-8433-6863BDCF2B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853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2"/>
    </mc:Choice>
    <mc:Fallback>
      <p:transition spd="slow" advTm="4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Univers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443</Words>
  <Application>Microsoft Office PowerPoint</Application>
  <PresentationFormat>Widescreen</PresentationFormat>
  <Paragraphs>57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Cambria Math</vt:lpstr>
      <vt:lpstr>Gill Sans Nova</vt:lpstr>
      <vt:lpstr>Times New Roman</vt:lpstr>
      <vt:lpstr>GradientVTI</vt:lpstr>
      <vt:lpstr>CMP 340 Project:  Searching Methods</vt:lpstr>
      <vt:lpstr>Goals Of The Project</vt:lpstr>
      <vt:lpstr>Theoretical Analysis – Binary Search</vt:lpstr>
      <vt:lpstr>Theoretical Analysis – Interpolation Search</vt:lpstr>
      <vt:lpstr>Experimental Analysis – Binary Search</vt:lpstr>
      <vt:lpstr>Experimental Analysis – Interpolation Search</vt:lpstr>
      <vt:lpstr>Binary Search vs. Interpolation Search</vt:lpstr>
      <vt:lpstr>Our Animation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 340 Project:  Searching Methods</dc:title>
  <dc:creator>Rohan Mitra</dc:creator>
  <cp:lastModifiedBy>Rohan Mitra</cp:lastModifiedBy>
  <cp:revision>20</cp:revision>
  <dcterms:created xsi:type="dcterms:W3CDTF">2021-12-02T13:56:56Z</dcterms:created>
  <dcterms:modified xsi:type="dcterms:W3CDTF">2021-12-02T19:48:56Z</dcterms:modified>
</cp:coreProperties>
</file>

<file path=docProps/thumbnail.jpeg>
</file>